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11" r:id="rId4"/>
  </p:sldMasterIdLst>
  <p:notesMasterIdLst>
    <p:notesMasterId r:id="rId22"/>
  </p:notesMasterIdLst>
  <p:handoutMasterIdLst>
    <p:handoutMasterId r:id="rId23"/>
  </p:handoutMasterIdLst>
  <p:sldIdLst>
    <p:sldId id="260" r:id="rId5"/>
    <p:sldId id="274" r:id="rId6"/>
    <p:sldId id="276" r:id="rId7"/>
    <p:sldId id="275" r:id="rId8"/>
    <p:sldId id="262" r:id="rId9"/>
    <p:sldId id="261" r:id="rId10"/>
    <p:sldId id="263" r:id="rId11"/>
    <p:sldId id="281" r:id="rId12"/>
    <p:sldId id="270" r:id="rId13"/>
    <p:sldId id="266" r:id="rId14"/>
    <p:sldId id="265" r:id="rId15"/>
    <p:sldId id="269" r:id="rId16"/>
    <p:sldId id="277" r:id="rId17"/>
    <p:sldId id="278" r:id="rId18"/>
    <p:sldId id="279" r:id="rId19"/>
    <p:sldId id="280" r:id="rId20"/>
    <p:sldId id="27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406B"/>
    <a:srgbClr val="E5FFFF"/>
    <a:srgbClr val="CCFFFF"/>
    <a:srgbClr val="2F0486"/>
    <a:srgbClr val="FF99CC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5546" autoAdjust="0"/>
  </p:normalViewPr>
  <p:slideViewPr>
    <p:cSldViewPr snapToGrid="0" showGuides="1">
      <p:cViewPr>
        <p:scale>
          <a:sx n="100" d="100"/>
          <a:sy n="100" d="100"/>
        </p:scale>
        <p:origin x="162" y="-2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48" d="100"/>
          <a:sy n="48" d="100"/>
        </p:scale>
        <p:origin x="2684" y="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4" Type="http://schemas.openxmlformats.org/officeDocument/2006/relationships/image" Target="../media/image11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4" Type="http://schemas.openxmlformats.org/officeDocument/2006/relationships/image" Target="../media/image1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FAA0DB-E2E7-4741-BA73-60D76DD43840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D0134D37-6CF7-496B-ADE8-4221E23D898C}">
      <dgm:prSet/>
      <dgm:spPr>
        <a:effectLst>
          <a:outerShdw blurRad="50800" dist="12700" dir="13500000" algn="br" rotWithShape="0">
            <a:schemeClr val="tx1">
              <a:lumMod val="50000"/>
              <a:lumOff val="50000"/>
              <a:alpha val="40000"/>
            </a:schemeClr>
          </a:outerShdw>
        </a:effectLst>
      </dgm:spPr>
      <dgm:t>
        <a:bodyPr/>
        <a:lstStyle/>
        <a:p>
          <a:pPr>
            <a:defRPr cap="all"/>
          </a:pPr>
          <a:r>
            <a:rPr lang="en-US" dirty="0">
              <a:latin typeface="Roboto" panose="02000000000000000000" pitchFamily="2" charset="0"/>
              <a:ea typeface="Roboto" panose="02000000000000000000" pitchFamily="2" charset="0"/>
            </a:rPr>
            <a:t>Guest Presentation</a:t>
          </a:r>
        </a:p>
      </dgm:t>
    </dgm:pt>
    <dgm:pt modelId="{1D090DC5-9B71-4094-94EB-20C0B872EA9E}" type="parTrans" cxnId="{6AFCC433-9147-42DF-A182-D3B25D6E21F8}">
      <dgm:prSet/>
      <dgm:spPr/>
      <dgm:t>
        <a:bodyPr/>
        <a:lstStyle/>
        <a:p>
          <a:endParaRPr lang="en-US"/>
        </a:p>
      </dgm:t>
    </dgm:pt>
    <dgm:pt modelId="{870F1468-0293-4B94-9434-48EC381AA7F2}" type="sibTrans" cxnId="{6AFCC433-9147-42DF-A182-D3B25D6E21F8}">
      <dgm:prSet/>
      <dgm:spPr/>
      <dgm:t>
        <a:bodyPr/>
        <a:lstStyle/>
        <a:p>
          <a:endParaRPr lang="en-US"/>
        </a:p>
      </dgm:t>
    </dgm:pt>
    <dgm:pt modelId="{1E7BDC04-6715-4EE3-98B7-DC4D410734CC}">
      <dgm:prSet/>
      <dgm:spPr>
        <a:effectLst>
          <a:outerShdw blurRad="50800" dist="12700" dir="13500000" algn="br" rotWithShape="0">
            <a:schemeClr val="tx1">
              <a:lumMod val="50000"/>
              <a:lumOff val="50000"/>
              <a:alpha val="40000"/>
            </a:schemeClr>
          </a:outerShdw>
        </a:effectLst>
      </dgm:spPr>
      <dgm:t>
        <a:bodyPr/>
        <a:lstStyle/>
        <a:p>
          <a:pPr>
            <a:defRPr cap="all"/>
          </a:pPr>
          <a:r>
            <a:rPr lang="en-US" dirty="0">
              <a:latin typeface="Roboto" panose="02000000000000000000" pitchFamily="2" charset="0"/>
              <a:ea typeface="Roboto" panose="02000000000000000000" pitchFamily="2" charset="0"/>
            </a:rPr>
            <a:t>Q&amp;A from the audience</a:t>
          </a:r>
        </a:p>
      </dgm:t>
    </dgm:pt>
    <dgm:pt modelId="{AF092352-0B4C-439D-92F4-DA38D7DEE0DD}" type="parTrans" cxnId="{80AC7664-8712-481C-80FA-481AFA6BD724}">
      <dgm:prSet/>
      <dgm:spPr/>
      <dgm:t>
        <a:bodyPr/>
        <a:lstStyle/>
        <a:p>
          <a:endParaRPr lang="en-US"/>
        </a:p>
      </dgm:t>
    </dgm:pt>
    <dgm:pt modelId="{5B1611D7-C50E-489F-A167-4F68F287A643}" type="sibTrans" cxnId="{80AC7664-8712-481C-80FA-481AFA6BD724}">
      <dgm:prSet/>
      <dgm:spPr/>
      <dgm:t>
        <a:bodyPr/>
        <a:lstStyle/>
        <a:p>
          <a:endParaRPr lang="en-US"/>
        </a:p>
      </dgm:t>
    </dgm:pt>
    <dgm:pt modelId="{CD0BDB4B-5073-4C4C-B801-D7C1A395E95C}" type="pres">
      <dgm:prSet presAssocID="{48FAA0DB-E2E7-4741-BA73-60D76DD43840}" presName="root" presStyleCnt="0">
        <dgm:presLayoutVars>
          <dgm:dir/>
          <dgm:resizeHandles val="exact"/>
        </dgm:presLayoutVars>
      </dgm:prSet>
      <dgm:spPr/>
    </dgm:pt>
    <dgm:pt modelId="{D9E775CC-92F4-4B77-A1DC-99AC322FF2A4}" type="pres">
      <dgm:prSet presAssocID="{D0134D37-6CF7-496B-ADE8-4221E23D898C}" presName="compNode" presStyleCnt="0"/>
      <dgm:spPr/>
    </dgm:pt>
    <dgm:pt modelId="{822141D5-325C-4C27-890E-71F201BA9314}" type="pres">
      <dgm:prSet presAssocID="{D0134D37-6CF7-496B-ADE8-4221E23D898C}" presName="iconBgRect" presStyleLbl="bgShp" presStyleIdx="0" presStyleCnt="2"/>
      <dgm:spPr>
        <a:prstGeom prst="round2DiagRect">
          <a:avLst>
            <a:gd name="adj1" fmla="val 29727"/>
            <a:gd name="adj2" fmla="val 0"/>
          </a:avLst>
        </a:prstGeom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</dgm:pt>
    <dgm:pt modelId="{C5681A99-747C-4EAC-B145-8745C14AFC30}" type="pres">
      <dgm:prSet presAssocID="{D0134D37-6CF7-496B-ADE8-4221E23D898C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F5613EE1-002C-436A-A8D6-52ECF9DD8736}" type="pres">
      <dgm:prSet presAssocID="{D0134D37-6CF7-496B-ADE8-4221E23D898C}" presName="spaceRect" presStyleCnt="0"/>
      <dgm:spPr/>
    </dgm:pt>
    <dgm:pt modelId="{A5CAD6F3-A926-40EF-87BF-3F93739C1FD0}" type="pres">
      <dgm:prSet presAssocID="{D0134D37-6CF7-496B-ADE8-4221E23D898C}" presName="textRect" presStyleLbl="revTx" presStyleIdx="0" presStyleCnt="2" custLinFactNeighborY="-42327">
        <dgm:presLayoutVars>
          <dgm:chMax val="1"/>
          <dgm:chPref val="1"/>
        </dgm:presLayoutVars>
      </dgm:prSet>
      <dgm:spPr/>
    </dgm:pt>
    <dgm:pt modelId="{CD446875-0EB1-4728-B3D8-7E185F0DE879}" type="pres">
      <dgm:prSet presAssocID="{870F1468-0293-4B94-9434-48EC381AA7F2}" presName="sibTrans" presStyleCnt="0"/>
      <dgm:spPr/>
    </dgm:pt>
    <dgm:pt modelId="{B672ACF6-5A09-460F-A1B4-1291DBC9D232}" type="pres">
      <dgm:prSet presAssocID="{1E7BDC04-6715-4EE3-98B7-DC4D410734CC}" presName="compNode" presStyleCnt="0"/>
      <dgm:spPr/>
    </dgm:pt>
    <dgm:pt modelId="{94455C26-0160-4CD2-AB07-06EC45A198D1}" type="pres">
      <dgm:prSet presAssocID="{1E7BDC04-6715-4EE3-98B7-DC4D410734CC}" presName="iconBgRect" presStyleLbl="bgShp" presStyleIdx="1" presStyleCnt="2"/>
      <dgm:spPr>
        <a:prstGeom prst="round2DiagRect">
          <a:avLst>
            <a:gd name="adj1" fmla="val 29727"/>
            <a:gd name="adj2" fmla="val 0"/>
          </a:avLst>
        </a:prstGeom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</dgm:pt>
    <dgm:pt modelId="{9BF7A965-5261-49F6-BE84-A5D28AF47918}" type="pres">
      <dgm:prSet presAssocID="{1E7BDC04-6715-4EE3-98B7-DC4D410734CC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423B6CC2-BC38-4E75-A52C-1BAB935C2DFD}" type="pres">
      <dgm:prSet presAssocID="{1E7BDC04-6715-4EE3-98B7-DC4D410734CC}" presName="spaceRect" presStyleCnt="0"/>
      <dgm:spPr/>
    </dgm:pt>
    <dgm:pt modelId="{76492F44-8F5B-4039-80E0-55BDEE713E51}" type="pres">
      <dgm:prSet presAssocID="{1E7BDC04-6715-4EE3-98B7-DC4D410734CC}" presName="textRect" presStyleLbl="revTx" presStyleIdx="1" presStyleCnt="2" custLinFactNeighborY="-42327">
        <dgm:presLayoutVars>
          <dgm:chMax val="1"/>
          <dgm:chPref val="1"/>
        </dgm:presLayoutVars>
      </dgm:prSet>
      <dgm:spPr/>
    </dgm:pt>
  </dgm:ptLst>
  <dgm:cxnLst>
    <dgm:cxn modelId="{6AFCC433-9147-42DF-A182-D3B25D6E21F8}" srcId="{48FAA0DB-E2E7-4741-BA73-60D76DD43840}" destId="{D0134D37-6CF7-496B-ADE8-4221E23D898C}" srcOrd="0" destOrd="0" parTransId="{1D090DC5-9B71-4094-94EB-20C0B872EA9E}" sibTransId="{870F1468-0293-4B94-9434-48EC381AA7F2}"/>
    <dgm:cxn modelId="{78D60F5E-1768-4F83-B6D9-2056EF3CAE86}" type="presOf" srcId="{48FAA0DB-E2E7-4741-BA73-60D76DD43840}" destId="{CD0BDB4B-5073-4C4C-B801-D7C1A395E95C}" srcOrd="0" destOrd="0" presId="urn:microsoft.com/office/officeart/2018/5/layout/IconLeafLabelList"/>
    <dgm:cxn modelId="{80AC7664-8712-481C-80FA-481AFA6BD724}" srcId="{48FAA0DB-E2E7-4741-BA73-60D76DD43840}" destId="{1E7BDC04-6715-4EE3-98B7-DC4D410734CC}" srcOrd="1" destOrd="0" parTransId="{AF092352-0B4C-439D-92F4-DA38D7DEE0DD}" sibTransId="{5B1611D7-C50E-489F-A167-4F68F287A643}"/>
    <dgm:cxn modelId="{BCDA286B-AD18-4748-911E-5F27EF6B7307}" type="presOf" srcId="{1E7BDC04-6715-4EE3-98B7-DC4D410734CC}" destId="{76492F44-8F5B-4039-80E0-55BDEE713E51}" srcOrd="0" destOrd="0" presId="urn:microsoft.com/office/officeart/2018/5/layout/IconLeafLabelList"/>
    <dgm:cxn modelId="{053143BE-3F71-4F01-AF52-8AC6D6A1F01E}" type="presOf" srcId="{D0134D37-6CF7-496B-ADE8-4221E23D898C}" destId="{A5CAD6F3-A926-40EF-87BF-3F93739C1FD0}" srcOrd="0" destOrd="0" presId="urn:microsoft.com/office/officeart/2018/5/layout/IconLeafLabelList"/>
    <dgm:cxn modelId="{254D5706-71DE-425F-90CF-1D43851581B4}" type="presParOf" srcId="{CD0BDB4B-5073-4C4C-B801-D7C1A395E95C}" destId="{D9E775CC-92F4-4B77-A1DC-99AC322FF2A4}" srcOrd="0" destOrd="0" presId="urn:microsoft.com/office/officeart/2018/5/layout/IconLeafLabelList"/>
    <dgm:cxn modelId="{10A6BA26-57EE-45AB-9CA0-3DE1A791FC69}" type="presParOf" srcId="{D9E775CC-92F4-4B77-A1DC-99AC322FF2A4}" destId="{822141D5-325C-4C27-890E-71F201BA9314}" srcOrd="0" destOrd="0" presId="urn:microsoft.com/office/officeart/2018/5/layout/IconLeafLabelList"/>
    <dgm:cxn modelId="{34082DF2-A1E4-4412-A065-93831A78239A}" type="presParOf" srcId="{D9E775CC-92F4-4B77-A1DC-99AC322FF2A4}" destId="{C5681A99-747C-4EAC-B145-8745C14AFC30}" srcOrd="1" destOrd="0" presId="urn:microsoft.com/office/officeart/2018/5/layout/IconLeafLabelList"/>
    <dgm:cxn modelId="{03CB3306-948C-414C-B7FE-02E0437ED310}" type="presParOf" srcId="{D9E775CC-92F4-4B77-A1DC-99AC322FF2A4}" destId="{F5613EE1-002C-436A-A8D6-52ECF9DD8736}" srcOrd="2" destOrd="0" presId="urn:microsoft.com/office/officeart/2018/5/layout/IconLeafLabelList"/>
    <dgm:cxn modelId="{71061401-80C0-4C33-8F1C-3D3C19121728}" type="presParOf" srcId="{D9E775CC-92F4-4B77-A1DC-99AC322FF2A4}" destId="{A5CAD6F3-A926-40EF-87BF-3F93739C1FD0}" srcOrd="3" destOrd="0" presId="urn:microsoft.com/office/officeart/2018/5/layout/IconLeafLabelList"/>
    <dgm:cxn modelId="{EBAE4D29-7E13-4203-8CF4-FB914F5021AA}" type="presParOf" srcId="{CD0BDB4B-5073-4C4C-B801-D7C1A395E95C}" destId="{CD446875-0EB1-4728-B3D8-7E185F0DE879}" srcOrd="1" destOrd="0" presId="urn:microsoft.com/office/officeart/2018/5/layout/IconLeafLabelList"/>
    <dgm:cxn modelId="{6134BCA6-DC77-4BE2-AC05-45214D92C923}" type="presParOf" srcId="{CD0BDB4B-5073-4C4C-B801-D7C1A395E95C}" destId="{B672ACF6-5A09-460F-A1B4-1291DBC9D232}" srcOrd="2" destOrd="0" presId="urn:microsoft.com/office/officeart/2018/5/layout/IconLeafLabelList"/>
    <dgm:cxn modelId="{68C685C8-5B49-4128-AE52-349DFAA99E1E}" type="presParOf" srcId="{B672ACF6-5A09-460F-A1B4-1291DBC9D232}" destId="{94455C26-0160-4CD2-AB07-06EC45A198D1}" srcOrd="0" destOrd="0" presId="urn:microsoft.com/office/officeart/2018/5/layout/IconLeafLabelList"/>
    <dgm:cxn modelId="{929241F4-7B1A-4715-A4CE-66928D463140}" type="presParOf" srcId="{B672ACF6-5A09-460F-A1B4-1291DBC9D232}" destId="{9BF7A965-5261-49F6-BE84-A5D28AF47918}" srcOrd="1" destOrd="0" presId="urn:microsoft.com/office/officeart/2018/5/layout/IconLeafLabelList"/>
    <dgm:cxn modelId="{86C590FB-1198-46F6-A63A-56DF07F09297}" type="presParOf" srcId="{B672ACF6-5A09-460F-A1B4-1291DBC9D232}" destId="{423B6CC2-BC38-4E75-A52C-1BAB935C2DFD}" srcOrd="2" destOrd="0" presId="urn:microsoft.com/office/officeart/2018/5/layout/IconLeafLabelList"/>
    <dgm:cxn modelId="{44C1F2DF-ED72-41B9-A261-A544089F4FF8}" type="presParOf" srcId="{B672ACF6-5A09-460F-A1B4-1291DBC9D232}" destId="{76492F44-8F5B-4039-80E0-55BDEE713E51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2141D5-325C-4C27-890E-71F201BA9314}">
      <dsp:nvSpPr>
        <dsp:cNvPr id="0" name=""/>
        <dsp:cNvSpPr/>
      </dsp:nvSpPr>
      <dsp:spPr>
        <a:xfrm>
          <a:off x="2044800" y="375668"/>
          <a:ext cx="2196000" cy="2196000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681A99-747C-4EAC-B145-8745C14AFC30}">
      <dsp:nvSpPr>
        <dsp:cNvPr id="0" name=""/>
        <dsp:cNvSpPr/>
      </dsp:nvSpPr>
      <dsp:spPr>
        <a:xfrm>
          <a:off x="2512800" y="843669"/>
          <a:ext cx="1260000" cy="126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CAD6F3-A926-40EF-87BF-3F93739C1FD0}">
      <dsp:nvSpPr>
        <dsp:cNvPr id="0" name=""/>
        <dsp:cNvSpPr/>
      </dsp:nvSpPr>
      <dsp:spPr>
        <a:xfrm>
          <a:off x="1342800" y="2950914"/>
          <a:ext cx="3600000" cy="720000"/>
        </a:xfrm>
        <a:prstGeom prst="rect">
          <a:avLst/>
        </a:prstGeom>
        <a:noFill/>
        <a:ln>
          <a:noFill/>
        </a:ln>
        <a:effectLst>
          <a:outerShdw blurRad="50800" dist="12700" dir="13500000" algn="br" rotWithShape="0">
            <a:schemeClr val="tx1">
              <a:lumMod val="50000"/>
              <a:lumOff val="50000"/>
              <a:alpha val="40000"/>
            </a:scheme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600" kern="1200" dirty="0">
              <a:latin typeface="Roboto" panose="02000000000000000000" pitchFamily="2" charset="0"/>
              <a:ea typeface="Roboto" panose="02000000000000000000" pitchFamily="2" charset="0"/>
            </a:rPr>
            <a:t>Guest Presentation</a:t>
          </a:r>
        </a:p>
      </dsp:txBody>
      <dsp:txXfrm>
        <a:off x="1342800" y="2950914"/>
        <a:ext cx="3600000" cy="720000"/>
      </dsp:txXfrm>
    </dsp:sp>
    <dsp:sp modelId="{94455C26-0160-4CD2-AB07-06EC45A198D1}">
      <dsp:nvSpPr>
        <dsp:cNvPr id="0" name=""/>
        <dsp:cNvSpPr/>
      </dsp:nvSpPr>
      <dsp:spPr>
        <a:xfrm>
          <a:off x="6274800" y="375668"/>
          <a:ext cx="2196000" cy="2196000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F7A965-5261-49F6-BE84-A5D28AF47918}">
      <dsp:nvSpPr>
        <dsp:cNvPr id="0" name=""/>
        <dsp:cNvSpPr/>
      </dsp:nvSpPr>
      <dsp:spPr>
        <a:xfrm>
          <a:off x="6742800" y="843669"/>
          <a:ext cx="1260000" cy="126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492F44-8F5B-4039-80E0-55BDEE713E51}">
      <dsp:nvSpPr>
        <dsp:cNvPr id="0" name=""/>
        <dsp:cNvSpPr/>
      </dsp:nvSpPr>
      <dsp:spPr>
        <a:xfrm>
          <a:off x="5572800" y="2950914"/>
          <a:ext cx="3600000" cy="720000"/>
        </a:xfrm>
        <a:prstGeom prst="rect">
          <a:avLst/>
        </a:prstGeom>
        <a:noFill/>
        <a:ln>
          <a:noFill/>
        </a:ln>
        <a:effectLst>
          <a:outerShdw blurRad="50800" dist="12700" dir="13500000" algn="br" rotWithShape="0">
            <a:schemeClr val="tx1">
              <a:lumMod val="50000"/>
              <a:lumOff val="50000"/>
              <a:alpha val="40000"/>
            </a:scheme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600" kern="1200" dirty="0">
              <a:latin typeface="Roboto" panose="02000000000000000000" pitchFamily="2" charset="0"/>
              <a:ea typeface="Roboto" panose="02000000000000000000" pitchFamily="2" charset="0"/>
            </a:rPr>
            <a:t>Q&amp;A from the audience</a:t>
          </a:r>
        </a:p>
      </dsp:txBody>
      <dsp:txXfrm>
        <a:off x="5572800" y="2950914"/>
        <a:ext cx="360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CAC5D23-73E1-47FC-A829-01FCBEA1196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88EA5B-E73A-41DB-A672-12D802EEB46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B38B54-D02C-4B39-AA16-11482873DB0C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72F388-FA15-42B4-9CAF-E74A947B83F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6E0197-2C68-492B-8A1B-4E95185FC8E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82265C-8B88-462E-B37C-DC0C920A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9951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76D4AE-0A51-482F-92F6-4DAD76CB80A5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4A867A-295B-468D-B85C-87A717215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556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4A867A-295B-468D-B85C-87A7172157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1437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4A867A-295B-468D-B85C-87A7172157E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8911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4A867A-295B-468D-B85C-87A7172157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178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Welcome: Introduce myself, talk briefly about how this started.</a:t>
            </a:r>
          </a:p>
          <a:p>
            <a:r>
              <a:rPr lang="en-US" dirty="0"/>
              <a:t>Format: Tell audience to please stay muted during the official discussion, but they can use the chat.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4A867A-295B-468D-B85C-87A7172157E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727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4A867A-295B-468D-B85C-87A7172157E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2063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4A867A-295B-468D-B85C-87A7172157E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8297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4A867A-295B-468D-B85C-87A7172157E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5360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4A867A-295B-468D-B85C-87A7172157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531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4A867A-295B-468D-B85C-87A7172157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1756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4A867A-295B-468D-B85C-87A7172157E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4398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4A867A-295B-468D-B85C-87A7172157E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823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FED6A-D9CF-8558-79E1-44F04F194E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223D9E-D21E-89A4-17A9-35D5D82668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4FC59B-9285-AF70-8BE5-034D10DD3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3F103-BC34-4FE4-A40E-EDDEECFDA5D0}" type="datetimeFigureOut">
              <a:rPr lang="en-US" smtClean="0"/>
              <a:pPr/>
              <a:t>8/23/2024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4A9CB-CD55-2195-313E-C255BB913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8D32CD-22B6-D82F-F79F-BBCDB0FD7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923A3D-A967-BEAC-2152-81C0CCF9B881}"/>
              </a:ext>
            </a:extLst>
          </p:cNvPr>
          <p:cNvSpPr/>
          <p:nvPr userDrawn="1"/>
        </p:nvSpPr>
        <p:spPr>
          <a:xfrm>
            <a:off x="282804" y="268664"/>
            <a:ext cx="11632676" cy="6297599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8DCF8C5D-BBAC-193F-2C14-8790D0977A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4249"/>
            <a:ext cx="5284657" cy="264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662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04634-465B-65D6-E286-DB83A9AC5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B7F998-6FD6-6FAC-3BE9-9E6793E8E0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6E19F1-6304-9BFB-08F1-ABA6C5D69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EC534-37B2-4B29-AEF8-5BAD40D8D413}" type="datetimeFigureOut">
              <a:rPr lang="en-US" smtClean="0"/>
              <a:pPr/>
              <a:t>8/23/2024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E50990-0221-6637-66FE-3ABEB7312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53BA9-5F06-6784-40AD-921651F14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E4699-FBBF-4D8A-950D-FAB129A33D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289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7E8319-4393-76DA-0EB1-74F5D8E848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57E13B-CC49-F8C9-7276-B411919C5A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37A0DA-A2E5-CBE4-73F6-5674CCF06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EC534-37B2-4B29-AEF8-5BAD40D8D413}" type="datetimeFigureOut">
              <a:rPr lang="en-US" smtClean="0"/>
              <a:pPr/>
              <a:t>8/23/2024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364CF-BC88-EFDD-061B-30AAEA177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EB594-C942-B31B-E25C-DABB055BE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E4699-FBBF-4D8A-950D-FAB129A33D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998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0A917-E564-00E6-EE27-F3A2D97A0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7D494-394E-08B3-88E4-C473F994E0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5D0C0C-BEEE-807C-B988-4198F1D6D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EC534-37B2-4B29-AEF8-5BAD40D8D413}" type="datetimeFigureOut">
              <a:rPr lang="en-US" smtClean="0"/>
              <a:pPr/>
              <a:t>8/23/2024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FB00-1B43-15F6-2101-EBEDF71F9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66A2AE-237C-0320-1FC1-922CE6229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E4699-FBBF-4D8A-950D-FAB129A33D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599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E06A1-FFE3-6841-67EF-DE2251312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363376-E386-A06A-93E9-7D56E9191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996F4-620C-B7FE-69EF-CD324B70A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EC534-37B2-4B29-AEF8-5BAD40D8D413}" type="datetimeFigureOut">
              <a:rPr lang="en-US" smtClean="0"/>
              <a:pPr/>
              <a:t>8/23/2024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F45CA-CFF8-6E42-6F32-60B02A864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D05F9A-AE0C-3B43-B0BB-F43D80B3B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E4699-FBBF-4D8A-950D-FAB129A33D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873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3537A-4D89-6EDA-0163-FE0D6210C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F44E13-57F2-A79E-CCEF-C9ACC0DEC1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76EDE6-6494-D3E8-B022-5696563175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30617B-00BB-1A01-C8D5-2581B685F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EC534-37B2-4B29-AEF8-5BAD40D8D413}" type="datetimeFigureOut">
              <a:rPr lang="en-US" smtClean="0"/>
              <a:pPr/>
              <a:t>8/23/2024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787852-DD85-7CBA-6052-E58CC18C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17C3A3-CB65-C1CD-A32A-2B6ABD9C5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E4699-FBBF-4D8A-950D-FAB129A33D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877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D3563-BD5C-7CEA-9232-9FA8ACE71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4A3BB2-F8DE-A2BF-28A2-62FDADCEF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123ED7-002E-ABD2-8E50-82969B82B6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791ED2-667B-8348-F594-4887CB1155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21F33F-456A-E501-9D60-285B61FDAB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211030-717A-C29F-5AC4-268A67267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EC534-37B2-4B29-AEF8-5BAD40D8D413}" type="datetimeFigureOut">
              <a:rPr lang="en-US" smtClean="0"/>
              <a:pPr/>
              <a:t>8/23/2024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24F66F-A8B0-196C-D143-4277BBD89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A0CB6B-2D16-F7B1-8B62-4F1426164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E4699-FBBF-4D8A-950D-FAB129A33D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989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AAAE9-30D5-0C9A-A15A-04DD6AE06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D1AE1D-A215-A1C1-1B6F-628B2074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EC534-37B2-4B29-AEF8-5BAD40D8D413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E33130-B8A4-6903-58F4-4F1D61073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2FAA37-74A4-F3FB-879D-23FAF16B3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E4699-FBBF-4D8A-950D-FAB129A33DEF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4748E77D-B6EB-9665-2176-0C4F6EDD3E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200" y="6094412"/>
            <a:ext cx="1153218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350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C04FCA-3E01-1535-A9D2-02C4736A7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EC534-37B2-4B29-AEF8-5BAD40D8D413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674D9D-8EE4-2648-50DC-F50CDFA65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EEB8C-4B2E-B63E-94A2-753FECA3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E4699-FBBF-4D8A-950D-FAB129A33DEF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669B95EB-1F60-5618-1A15-B4B4480042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200" y="6094412"/>
            <a:ext cx="1153218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515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889D8-0C1C-C4BB-DEC8-F755C2E70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91B4B7-4112-DF72-03BA-23122EE09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515A3A-8251-C568-532F-EB24EA9B4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3E163D-9DA4-418D-EAAF-B7D75720C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EC534-37B2-4B29-AEF8-5BAD40D8D413}" type="datetimeFigureOut">
              <a:rPr lang="en-US" smtClean="0"/>
              <a:pPr/>
              <a:t>8/23/2024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6F08E6-A49D-0EEE-9547-653979084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9C7156-35D3-3413-874E-231AC0D4F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E4699-FBBF-4D8A-950D-FAB129A33D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779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4256A-923A-9629-E2AB-A7E058A38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4B877D-7D1C-BA50-0B4D-E22ECA4225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6E1E36-C8D2-69E8-2F8C-DEE6655690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52CED0-FF41-A688-3B89-C85C9D761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EC534-37B2-4B29-AEF8-5BAD40D8D413}" type="datetimeFigureOut">
              <a:rPr lang="en-US" smtClean="0"/>
              <a:pPr/>
              <a:t>8/23/2024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9DB307-EC4E-D0E0-24E9-2826D4F28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FE6DEB-7CDD-C2AE-D6D8-96BB8CDD7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E4699-FBBF-4D8A-950D-FAB129A33D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393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2B6616-D3D3-DC87-AB34-35E9563BC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31424F-5514-37F5-306E-51D9931D9F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CE1E5-2346-7105-0CE2-E75697C589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EC534-37B2-4B29-AEF8-5BAD40D8D413}" type="datetimeFigureOut">
              <a:rPr lang="en-US" smtClean="0"/>
              <a:pPr/>
              <a:t>8/23/2024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AF1D37-D91E-E212-5BF5-E1EECDF33F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BB2145-618D-5A53-D746-CF0BF4F539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CE4699-FBBF-4D8A-950D-FAB129A33D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379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2" r:id="rId1"/>
    <p:sldLayoutId id="2147484013" r:id="rId2"/>
    <p:sldLayoutId id="2147484014" r:id="rId3"/>
    <p:sldLayoutId id="2147484015" r:id="rId4"/>
    <p:sldLayoutId id="2147484016" r:id="rId5"/>
    <p:sldLayoutId id="2147484017" r:id="rId6"/>
    <p:sldLayoutId id="2147484018" r:id="rId7"/>
    <p:sldLayoutId id="2147484019" r:id="rId8"/>
    <p:sldLayoutId id="2147484020" r:id="rId9"/>
    <p:sldLayoutId id="2147484021" r:id="rId10"/>
    <p:sldLayoutId id="21474840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03DF2EE-FFB9-BECE-E7B2-EBF36494D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0167" y="3086475"/>
            <a:ext cx="9511665" cy="2659697"/>
          </a:xfrm>
        </p:spPr>
        <p:txBody>
          <a:bodyPr>
            <a:normAutofit/>
          </a:bodyPr>
          <a:lstStyle/>
          <a:p>
            <a:pPr algn="ctr"/>
            <a:r>
              <a:rPr lang="en-US" sz="4500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4500" cap="none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nderstanding your Property Assessment &amp; Taxes</a:t>
            </a:r>
            <a:endParaRPr lang="en-US" sz="4500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A187B27-9BD4-D528-33A9-C71B1D97D5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220" y="1852170"/>
            <a:ext cx="4529558" cy="123430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850884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8A98C-AED2-555B-5AA9-A890FC3C5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960" y="2168006"/>
            <a:ext cx="6243320" cy="4037275"/>
          </a:xfrm>
          <a:effectLst>
            <a:outerShdw blurRad="50800" dist="12700" dir="13500000" algn="br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70000"/>
              </a:lnSpc>
            </a:pPr>
            <a:r>
              <a:rPr lang="en-US" sz="2600" dirty="0">
                <a:effectLst/>
              </a:rPr>
              <a:t>Are the final part of the property tax equation. </a:t>
            </a:r>
          </a:p>
          <a:p>
            <a:pPr lvl="1">
              <a:lnSpc>
                <a:spcPct val="70000"/>
              </a:lnSpc>
            </a:pPr>
            <a:r>
              <a:rPr lang="en-US" sz="2600" dirty="0">
                <a:effectLst/>
              </a:rPr>
              <a:t>Are driven by the levy requests of each taxing body</a:t>
            </a:r>
          </a:p>
          <a:p>
            <a:pPr lvl="1">
              <a:lnSpc>
                <a:spcPct val="70000"/>
              </a:lnSpc>
            </a:pPr>
            <a:r>
              <a:rPr lang="en-US" sz="2600" dirty="0">
                <a:effectLst/>
              </a:rPr>
              <a:t>Are determined in the Tax Extension Department of the County Clerk’s Office.</a:t>
            </a:r>
          </a:p>
          <a:p>
            <a:pPr marL="0" indent="0">
              <a:buNone/>
            </a:pPr>
            <a:endParaRPr lang="en-US" sz="3600" dirty="0"/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D940A024-DAF6-CE72-970D-C22ACA1A01E7}"/>
              </a:ext>
            </a:extLst>
          </p:cNvPr>
          <p:cNvSpPr txBox="1"/>
          <p:nvPr/>
        </p:nvSpPr>
        <p:spPr>
          <a:xfrm rot="5400000">
            <a:off x="1401463" y="501703"/>
            <a:ext cx="705167" cy="2992123"/>
          </a:xfrm>
          <a:prstGeom prst="rect">
            <a:avLst/>
          </a:prstGeom>
          <a:noFill/>
          <a:ln>
            <a:noFill/>
          </a:ln>
        </p:spPr>
        <p:txBody>
          <a:bodyPr rot="0" spcFirstLastPara="0" vert="vert270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51435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ln>
                  <a:noFill/>
                </a:ln>
                <a:solidFill>
                  <a:srgbClr val="7030A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Tax Rates</a:t>
            </a:r>
            <a:endParaRPr lang="en-US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073D06-A095-60AE-5268-1C81ADCB4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00" y="2053769"/>
            <a:ext cx="4167436" cy="35951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A7FBE07-A4B2-BEA8-A2EB-018419287EAE}"/>
              </a:ext>
            </a:extLst>
          </p:cNvPr>
          <p:cNvSpPr txBox="1">
            <a:spLocks/>
          </p:cNvSpPr>
          <p:nvPr/>
        </p:nvSpPr>
        <p:spPr>
          <a:xfrm>
            <a:off x="441960" y="13144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Roboto Condensed"/>
                <a:ea typeface="Roboto Condensed"/>
                <a:cs typeface="Roboto Condensed"/>
              </a:rPr>
              <a:t>Overview Budget &amp; Levy</a:t>
            </a:r>
          </a:p>
        </p:txBody>
      </p:sp>
    </p:spTree>
    <p:extLst>
      <p:ext uri="{BB962C8B-B14F-4D97-AF65-F5344CB8AC3E}">
        <p14:creationId xmlns:p14="http://schemas.microsoft.com/office/powerpoint/2010/main" val="1186840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D1A828-D31D-E5EA-7737-F6EE74A57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960" y="2372994"/>
            <a:ext cx="5715000" cy="3366715"/>
          </a:xfrm>
          <a:effectLst>
            <a:outerShdw blurRad="50800" dist="12700" dir="13500000" algn="br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txBody>
          <a:bodyPr>
            <a:normAutofit fontScale="92500" lnSpcReduction="20000"/>
          </a:bodyPr>
          <a:lstStyle/>
          <a:p>
            <a:r>
              <a:rPr lang="en-US" dirty="0">
                <a:effectLst/>
              </a:rPr>
              <a:t>Some taxpayers may qualify for property tax exemptions such as the:</a:t>
            </a:r>
          </a:p>
          <a:p>
            <a:pPr lvl="1"/>
            <a:r>
              <a:rPr lang="en-US" sz="2800" dirty="0">
                <a:effectLst/>
              </a:rPr>
              <a:t>General Homestead Exemption</a:t>
            </a:r>
          </a:p>
          <a:p>
            <a:pPr lvl="1"/>
            <a:r>
              <a:rPr lang="en-US" sz="2800" dirty="0">
                <a:effectLst/>
              </a:rPr>
              <a:t>Senior Homestead Exemption, </a:t>
            </a:r>
          </a:p>
          <a:p>
            <a:pPr lvl="1"/>
            <a:r>
              <a:rPr lang="en-US" sz="2800" dirty="0">
                <a:effectLst/>
              </a:rPr>
              <a:t>Disabled Veterans Exemption, </a:t>
            </a:r>
          </a:p>
          <a:p>
            <a:pPr lvl="1"/>
            <a:r>
              <a:rPr lang="en-US" sz="2800" dirty="0">
                <a:effectLst/>
              </a:rPr>
              <a:t>and Disabled Persons Exemption and more.</a:t>
            </a:r>
          </a:p>
          <a:p>
            <a:r>
              <a:rPr lang="en-US" dirty="0">
                <a:effectLst/>
              </a:rPr>
              <a:t>Exemption renewals for various homestead exemptions are mailed out in the spring.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F1B828-C71C-5D42-3F4F-6EAD0ABD4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0052" y="2789554"/>
            <a:ext cx="3697508" cy="1802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7F1C591-AF82-1521-B135-DE765C7C125E}"/>
              </a:ext>
            </a:extLst>
          </p:cNvPr>
          <p:cNvSpPr txBox="1">
            <a:spLocks/>
          </p:cNvSpPr>
          <p:nvPr/>
        </p:nvSpPr>
        <p:spPr>
          <a:xfrm>
            <a:off x="441960" y="13144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Roboto Condensed"/>
                <a:ea typeface="Roboto Condensed"/>
                <a:cs typeface="Roboto Condensed"/>
              </a:rPr>
              <a:t>Overview of Exemptions</a:t>
            </a:r>
          </a:p>
        </p:txBody>
      </p:sp>
    </p:spTree>
    <p:extLst>
      <p:ext uri="{BB962C8B-B14F-4D97-AF65-F5344CB8AC3E}">
        <p14:creationId xmlns:p14="http://schemas.microsoft.com/office/powerpoint/2010/main" val="3102756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444CD98-7737-84F4-08E8-05905DA21333}"/>
              </a:ext>
            </a:extLst>
          </p:cNvPr>
          <p:cNvSpPr txBox="1">
            <a:spLocks/>
          </p:cNvSpPr>
          <p:nvPr/>
        </p:nvSpPr>
        <p:spPr>
          <a:xfrm>
            <a:off x="441960" y="13144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Roboto Condensed"/>
                <a:ea typeface="Roboto Condensed"/>
                <a:cs typeface="Roboto Condensed"/>
              </a:rPr>
              <a:t>Overview of Assessment process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56B09DE-DB42-94EC-9E96-F87C3570CCB5}"/>
              </a:ext>
            </a:extLst>
          </p:cNvPr>
          <p:cNvSpPr txBox="1">
            <a:spLocks/>
          </p:cNvSpPr>
          <p:nvPr/>
        </p:nvSpPr>
        <p:spPr>
          <a:xfrm>
            <a:off x="625475" y="3042920"/>
            <a:ext cx="5470525" cy="4637088"/>
          </a:xfrm>
          <a:prstGeom prst="rect">
            <a:avLst/>
          </a:prstGeom>
          <a:ln>
            <a:noFill/>
          </a:ln>
          <a:effectLst>
            <a:outerShdw blurRad="50800" dist="127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effectLst/>
              </a:rPr>
              <a:t>There are many moving parts in the property tax cycle – the assessment is just one part, your share of the overall property tax burden. </a:t>
            </a:r>
          </a:p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999C70B-8EE5-4060-5829-A11957AB4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7173" y="2184529"/>
            <a:ext cx="3884507" cy="28197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84538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E1F064-2E17-9B6C-5D6D-BAEDBA3595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87382"/>
            <a:ext cx="10515600" cy="4351338"/>
          </a:xfrm>
          <a:effectLst>
            <a:outerShdw blurRad="50800" dist="127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txBody>
          <a:bodyPr/>
          <a:lstStyle/>
          <a:p>
            <a:r>
              <a:rPr lang="en-US" dirty="0">
                <a:effectLst/>
              </a:rPr>
              <a:t>Statutory Level of Assessment &amp; Fair Cash Value</a:t>
            </a:r>
          </a:p>
          <a:p>
            <a:r>
              <a:rPr lang="en-US" dirty="0">
                <a:effectLst/>
              </a:rPr>
              <a:t>Market Adjusted Cost Approach</a:t>
            </a:r>
          </a:p>
          <a:p>
            <a:r>
              <a:rPr lang="en-US" dirty="0">
                <a:effectLst/>
              </a:rPr>
              <a:t>Equalization</a:t>
            </a:r>
          </a:p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444CD98-7737-84F4-08E8-05905DA21333}"/>
              </a:ext>
            </a:extLst>
          </p:cNvPr>
          <p:cNvSpPr txBox="1">
            <a:spLocks/>
          </p:cNvSpPr>
          <p:nvPr/>
        </p:nvSpPr>
        <p:spPr>
          <a:xfrm>
            <a:off x="441960" y="13144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Roboto Condensed"/>
                <a:ea typeface="Roboto Condensed"/>
                <a:cs typeface="Roboto Condensed"/>
              </a:rPr>
              <a:t>Overview of Assessment process</a:t>
            </a:r>
          </a:p>
        </p:txBody>
      </p:sp>
    </p:spTree>
    <p:extLst>
      <p:ext uri="{BB962C8B-B14F-4D97-AF65-F5344CB8AC3E}">
        <p14:creationId xmlns:p14="http://schemas.microsoft.com/office/powerpoint/2010/main" val="28148411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444CD98-7737-84F4-08E8-05905DA21333}"/>
              </a:ext>
            </a:extLst>
          </p:cNvPr>
          <p:cNvSpPr txBox="1">
            <a:spLocks/>
          </p:cNvSpPr>
          <p:nvPr/>
        </p:nvSpPr>
        <p:spPr>
          <a:xfrm>
            <a:off x="441960" y="13144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Roboto Condensed"/>
                <a:ea typeface="Roboto Condensed"/>
                <a:cs typeface="Roboto Condensed"/>
              </a:rPr>
              <a:t>Overview of Assessment Notice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DEFAAB-FB5A-E7C6-E6DF-A31125063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177" y="1375727"/>
            <a:ext cx="11071543" cy="43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3892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444CD98-7737-84F4-08E8-05905DA21333}"/>
              </a:ext>
            </a:extLst>
          </p:cNvPr>
          <p:cNvSpPr txBox="1">
            <a:spLocks/>
          </p:cNvSpPr>
          <p:nvPr/>
        </p:nvSpPr>
        <p:spPr>
          <a:xfrm>
            <a:off x="441960" y="13144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Roboto Condensed"/>
                <a:ea typeface="Roboto Condensed"/>
                <a:cs typeface="Roboto Condensed"/>
              </a:rPr>
              <a:t>Overview of Assessment Notice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7CD1C4-A161-48F1-F807-BBE06DE33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" y="1356360"/>
            <a:ext cx="11214735" cy="427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1882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444CD98-7737-84F4-08E8-05905DA21333}"/>
              </a:ext>
            </a:extLst>
          </p:cNvPr>
          <p:cNvSpPr txBox="1">
            <a:spLocks/>
          </p:cNvSpPr>
          <p:nvPr/>
        </p:nvSpPr>
        <p:spPr>
          <a:xfrm>
            <a:off x="441960" y="13144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Roboto Condensed"/>
                <a:ea typeface="Roboto Condensed"/>
                <a:cs typeface="Roboto Condensed"/>
              </a:rPr>
              <a:t>Overview of Assessment Notice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B273CC-ED76-6FB2-D78B-D9A482B15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797" y="1196339"/>
            <a:ext cx="10281603" cy="491550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E68825CF-0FAA-9769-44CA-0D2361D9FE6A}"/>
              </a:ext>
            </a:extLst>
          </p:cNvPr>
          <p:cNvSpPr/>
          <p:nvPr/>
        </p:nvSpPr>
        <p:spPr>
          <a:xfrm>
            <a:off x="10048240" y="5588000"/>
            <a:ext cx="833120" cy="3454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7346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668D43-2C68-4AFB-046A-7A7A36B71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2265"/>
            <a:ext cx="10515600" cy="4351338"/>
          </a:xfrm>
        </p:spPr>
        <p:txBody>
          <a:bodyPr/>
          <a:lstStyle/>
          <a:p>
            <a:r>
              <a:rPr lang="en-US" b="0" i="0" dirty="0">
                <a:solidFill>
                  <a:srgbClr val="232333"/>
                </a:solidFill>
                <a:effectLst/>
                <a:latin typeface="Helvetica Neue"/>
              </a:rPr>
              <a:t>Fair Cash Value – </a:t>
            </a:r>
          </a:p>
          <a:p>
            <a:pPr lvl="1"/>
            <a:r>
              <a:rPr lang="en-US" dirty="0">
                <a:solidFill>
                  <a:srgbClr val="232333"/>
                </a:solidFill>
                <a:latin typeface="Helvetica Neue"/>
              </a:rPr>
              <a:t>Comparable Selection – Sale date, </a:t>
            </a:r>
            <a:r>
              <a:rPr lang="en-US" b="0" i="0" dirty="0">
                <a:solidFill>
                  <a:srgbClr val="232333"/>
                </a:solidFill>
                <a:effectLst/>
                <a:latin typeface="Helvetica Neue"/>
              </a:rPr>
              <a:t>units of comparison: total sale price, sale price per square foot (AGLA)</a:t>
            </a:r>
          </a:p>
          <a:p>
            <a:r>
              <a:rPr lang="en-US" b="0" i="0" dirty="0">
                <a:solidFill>
                  <a:srgbClr val="232333"/>
                </a:solidFill>
                <a:effectLst/>
                <a:latin typeface="Helvetica Neue"/>
              </a:rPr>
              <a:t>Equity – </a:t>
            </a:r>
          </a:p>
          <a:p>
            <a:pPr lvl="1"/>
            <a:r>
              <a:rPr lang="en-US" dirty="0">
                <a:solidFill>
                  <a:srgbClr val="232333"/>
                </a:solidFill>
                <a:latin typeface="Helvetica Neue"/>
              </a:rPr>
              <a:t>N</a:t>
            </a:r>
            <a:r>
              <a:rPr lang="en-US" b="0" i="0" dirty="0">
                <a:solidFill>
                  <a:srgbClr val="232333"/>
                </a:solidFill>
                <a:effectLst/>
                <a:latin typeface="Helvetica Neue"/>
              </a:rPr>
              <a:t>eighborhood Stratification </a:t>
            </a:r>
          </a:p>
          <a:p>
            <a:pPr lvl="1"/>
            <a:r>
              <a:rPr lang="en-US" b="0" i="0" dirty="0">
                <a:solidFill>
                  <a:srgbClr val="232333"/>
                </a:solidFill>
                <a:effectLst/>
                <a:latin typeface="Helvetica Neue"/>
              </a:rPr>
              <a:t>Comparable Selection: units of comparison: building and land value per square foot (AGLA)</a:t>
            </a:r>
          </a:p>
          <a:p>
            <a:r>
              <a:rPr lang="en-US" b="0" i="0" dirty="0">
                <a:solidFill>
                  <a:srgbClr val="232333"/>
                </a:solidFill>
                <a:effectLst/>
                <a:latin typeface="Helvetica Neue"/>
              </a:rPr>
              <a:t>When to file an appeal </a:t>
            </a:r>
          </a:p>
          <a:p>
            <a:pPr lvl="1"/>
            <a:r>
              <a:rPr lang="en-US" b="0" i="0" dirty="0">
                <a:solidFill>
                  <a:srgbClr val="232333"/>
                </a:solidFill>
                <a:effectLst/>
                <a:latin typeface="Helvetica Neue"/>
              </a:rPr>
              <a:t>How to Utilize SmartFile to file an assessment appeal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CD2AE6A-BFF3-4E15-F953-99E37BE72876}"/>
              </a:ext>
            </a:extLst>
          </p:cNvPr>
          <p:cNvSpPr txBox="1">
            <a:spLocks/>
          </p:cNvSpPr>
          <p:nvPr/>
        </p:nvSpPr>
        <p:spPr>
          <a:xfrm>
            <a:off x="441960" y="13144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Roboto Condensed"/>
                <a:ea typeface="Roboto Condensed"/>
                <a:cs typeface="Roboto Condensed"/>
              </a:rPr>
              <a:t>Live Demonstration – </a:t>
            </a:r>
            <a:r>
              <a:rPr lang="en-US" sz="4000" dirty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Roboto Condensed"/>
                <a:ea typeface="Roboto Condensed"/>
                <a:cs typeface="Roboto Condensed"/>
              </a:rPr>
              <a:t>How to Review your Assessment</a:t>
            </a:r>
          </a:p>
        </p:txBody>
      </p:sp>
    </p:spTree>
    <p:extLst>
      <p:ext uri="{BB962C8B-B14F-4D97-AF65-F5344CB8AC3E}">
        <p14:creationId xmlns:p14="http://schemas.microsoft.com/office/powerpoint/2010/main" val="3995645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B4A614D-55C2-E081-C560-C1E92EF698A0}"/>
              </a:ext>
            </a:extLst>
          </p:cNvPr>
          <p:cNvSpPr txBox="1">
            <a:spLocks/>
          </p:cNvSpPr>
          <p:nvPr/>
        </p:nvSpPr>
        <p:spPr>
          <a:xfrm>
            <a:off x="594360" y="28384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Roboto Condensed"/>
                <a:ea typeface="Roboto Condensed"/>
                <a:cs typeface="Roboto Condensed"/>
              </a:rPr>
              <a:t>Today’s Presenters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465C0FC-E754-6252-D8CE-C7782CBF471F}"/>
              </a:ext>
            </a:extLst>
          </p:cNvPr>
          <p:cNvSpPr txBox="1">
            <a:spLocks/>
          </p:cNvSpPr>
          <p:nvPr/>
        </p:nvSpPr>
        <p:spPr>
          <a:xfrm>
            <a:off x="7477125" y="4005263"/>
            <a:ext cx="4714875" cy="1274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>
                <a:effectLst>
                  <a:outerShdw blurRad="88900" dist="25400" dir="13500000" algn="br" rotWithShape="0">
                    <a:schemeClr val="bg1">
                      <a:lumMod val="50000"/>
                      <a:alpha val="36000"/>
                    </a:schemeClr>
                  </a:outerShdw>
                </a:effectLst>
              </a:rPr>
              <a:t>Karl Jackson, CIAO, SRA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800" dirty="0">
                <a:effectLst>
                  <a:outerShdw blurRad="88900" dist="25400" dir="13500000" algn="br" rotWithShape="0">
                    <a:schemeClr val="bg1">
                      <a:lumMod val="50000"/>
                      <a:alpha val="36000"/>
                    </a:schemeClr>
                  </a:outerShdw>
                </a:effectLst>
              </a:rPr>
              <a:t>Warren Township Chief Deputy</a:t>
            </a:r>
            <a:endParaRPr lang="en-US" sz="1800" b="1" dirty="0">
              <a:effectLst>
                <a:outerShdw blurRad="88900" dist="25400" dir="13500000" algn="br" rotWithShape="0">
                  <a:schemeClr val="bg1">
                    <a:lumMod val="50000"/>
                    <a:alpha val="36000"/>
                  </a:schemeClr>
                </a:outerShdw>
              </a:effectLst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82055B0-3A0B-CB46-2CCC-FBE5A5AB3611}"/>
              </a:ext>
            </a:extLst>
          </p:cNvPr>
          <p:cNvSpPr txBox="1">
            <a:spLocks/>
          </p:cNvSpPr>
          <p:nvPr/>
        </p:nvSpPr>
        <p:spPr>
          <a:xfrm>
            <a:off x="913099" y="4004909"/>
            <a:ext cx="2398395" cy="1275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b="1">
                <a:effectLst>
                  <a:outerShdw blurRad="88900" dist="25400" dir="13500000" algn="br" rotWithShape="0">
                    <a:schemeClr val="bg1">
                      <a:lumMod val="50000"/>
                      <a:alpha val="36000"/>
                    </a:schemeClr>
                  </a:outerShdw>
                </a:effectLst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Holly Kim</a:t>
            </a:r>
          </a:p>
          <a:p>
            <a:r>
              <a:rPr lang="en-US" b="0" dirty="0"/>
              <a:t>Lake County Treasurer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F5ABF99-441C-FE80-068F-848CF2FFB2DA}"/>
              </a:ext>
            </a:extLst>
          </p:cNvPr>
          <p:cNvSpPr txBox="1">
            <a:spLocks/>
          </p:cNvSpPr>
          <p:nvPr/>
        </p:nvSpPr>
        <p:spPr>
          <a:xfrm>
            <a:off x="4158986" y="4004909"/>
            <a:ext cx="3129915" cy="1275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b="1">
                <a:effectLst>
                  <a:outerShdw blurRad="88900" dist="25400" dir="13500000" algn="br" rotWithShape="0">
                    <a:schemeClr val="bg1">
                      <a:lumMod val="50000"/>
                      <a:alpha val="36000"/>
                    </a:schemeClr>
                  </a:outerShdw>
                </a:effectLst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Charlie Mullin, CIAO</a:t>
            </a:r>
          </a:p>
          <a:p>
            <a:r>
              <a:rPr lang="en-US" b="0" dirty="0"/>
              <a:t>Warren Township Assessor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D6B1E2-2FE9-0227-A1AD-7DBE00BF83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24" b="18333"/>
          <a:stretch/>
        </p:blipFill>
        <p:spPr>
          <a:xfrm>
            <a:off x="1035545" y="2081945"/>
            <a:ext cx="1828800" cy="18907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D8A9BA5-A2BE-B3A6-1F55-DBC8AEC74B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1773" y="2176109"/>
            <a:ext cx="1828800" cy="1828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C14F615-2595-395E-ACFB-4796C2E026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93" t="30334" r="26062" b="43111"/>
          <a:stretch/>
        </p:blipFill>
        <p:spPr>
          <a:xfrm>
            <a:off x="7708001" y="2089862"/>
            <a:ext cx="1828800" cy="18828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47795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516D3C5-1547-ECD2-E1A2-19C23430B6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254099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B88D7CAD-6A14-E487-A6BB-95DC75705771}"/>
              </a:ext>
            </a:extLst>
          </p:cNvPr>
          <p:cNvSpPr txBox="1">
            <a:spLocks/>
          </p:cNvSpPr>
          <p:nvPr/>
        </p:nvSpPr>
        <p:spPr>
          <a:xfrm>
            <a:off x="441960" y="13144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Roboto Condensed"/>
                <a:ea typeface="Roboto Condensed"/>
                <a:cs typeface="Roboto Condensed"/>
              </a:rPr>
              <a:t>Welcome and Format</a:t>
            </a:r>
          </a:p>
        </p:txBody>
      </p:sp>
    </p:spTree>
    <p:extLst>
      <p:ext uri="{BB962C8B-B14F-4D97-AF65-F5344CB8AC3E}">
        <p14:creationId xmlns:p14="http://schemas.microsoft.com/office/powerpoint/2010/main" val="1009048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EE0A57-D174-C234-0347-43CF6A294FC7}"/>
              </a:ext>
            </a:extLst>
          </p:cNvPr>
          <p:cNvSpPr>
            <a:spLocks noGrp="1"/>
          </p:cNvSpPr>
          <p:nvPr>
            <p:ph idx="1"/>
          </p:nvPr>
        </p:nvSpPr>
        <p:spPr>
          <a:effectLst>
            <a:outerShdw blurRad="50800" dist="12700" dir="13500000" algn="br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txBody>
          <a:bodyPr/>
          <a:lstStyle/>
          <a:p>
            <a:r>
              <a:rPr lang="en-US" dirty="0">
                <a:effectLst/>
              </a:rPr>
              <a:t>Overview of the Property Tax Cycle</a:t>
            </a:r>
          </a:p>
          <a:p>
            <a:r>
              <a:rPr lang="en-US" dirty="0">
                <a:effectLst/>
              </a:rPr>
              <a:t>Budget and Levy Process</a:t>
            </a:r>
          </a:p>
          <a:p>
            <a:r>
              <a:rPr lang="en-US" dirty="0">
                <a:effectLst/>
              </a:rPr>
              <a:t>How to read your Tax Bill</a:t>
            </a:r>
          </a:p>
          <a:p>
            <a:r>
              <a:rPr lang="en-US" dirty="0">
                <a:effectLst/>
              </a:rPr>
              <a:t>How to read your Assessment Notice</a:t>
            </a:r>
          </a:p>
          <a:p>
            <a:r>
              <a:rPr lang="en-US" dirty="0">
                <a:effectLst/>
              </a:rPr>
              <a:t>How to review your assessment</a:t>
            </a:r>
          </a:p>
          <a:p>
            <a:r>
              <a:rPr lang="en-US" dirty="0">
                <a:effectLst/>
              </a:rPr>
              <a:t>How to use SmartFile</a:t>
            </a:r>
          </a:p>
          <a:p>
            <a:r>
              <a:rPr lang="en-US" dirty="0">
                <a:effectLst/>
              </a:rPr>
              <a:t>Q&amp;A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1CA9F21-5ED4-648A-0FCC-2CEC0601141E}"/>
              </a:ext>
            </a:extLst>
          </p:cNvPr>
          <p:cNvSpPr txBox="1">
            <a:spLocks/>
          </p:cNvSpPr>
          <p:nvPr/>
        </p:nvSpPr>
        <p:spPr>
          <a:xfrm>
            <a:off x="441960" y="13144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Roboto Condensed"/>
                <a:ea typeface="Roboto Condensed"/>
                <a:cs typeface="Roboto Condensed"/>
              </a:rPr>
              <a:t>Order of events</a:t>
            </a:r>
          </a:p>
        </p:txBody>
      </p:sp>
    </p:spTree>
    <p:extLst>
      <p:ext uri="{BB962C8B-B14F-4D97-AF65-F5344CB8AC3E}">
        <p14:creationId xmlns:p14="http://schemas.microsoft.com/office/powerpoint/2010/main" val="386701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con&#10;&#10;Description automatically generated">
            <a:extLst>
              <a:ext uri="{FF2B5EF4-FFF2-40B4-BE49-F238E27FC236}">
                <a16:creationId xmlns:a16="http://schemas.microsoft.com/office/drawing/2014/main" id="{7231CBED-CDBD-14B3-B05B-BCB9D84A72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812" y="3881332"/>
            <a:ext cx="11690838" cy="1011114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7D5E4-DBB4-4F2F-159C-A4877F0746A0}"/>
              </a:ext>
            </a:extLst>
          </p:cNvPr>
          <p:cNvSpPr txBox="1">
            <a:spLocks/>
          </p:cNvSpPr>
          <p:nvPr/>
        </p:nvSpPr>
        <p:spPr>
          <a:xfrm>
            <a:off x="387350" y="2821456"/>
            <a:ext cx="6900512" cy="3568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594360">
              <a:spcBef>
                <a:spcPts val="650"/>
              </a:spcBef>
              <a:buFont typeface="Wingdings" panose="05000000000000000000" pitchFamily="2" charset="2"/>
              <a:buNone/>
            </a:pPr>
            <a:r>
              <a:rPr lang="en-US" sz="3200" i="1" dirty="0">
                <a:solidFill>
                  <a:srgbClr val="01406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ea typeface="Roboto"/>
                <a:cs typeface="Roboto"/>
              </a:rPr>
              <a:t>Tax Bill is Made up of three Parts: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dirty="0">
              <a:cs typeface="Roboto" panose="02000000000000000000" pitchFamily="2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42BEFD3-7BA3-9CB2-F431-828286558602}"/>
              </a:ext>
            </a:extLst>
          </p:cNvPr>
          <p:cNvSpPr txBox="1">
            <a:spLocks/>
          </p:cNvSpPr>
          <p:nvPr/>
        </p:nvSpPr>
        <p:spPr>
          <a:xfrm>
            <a:off x="441960" y="13144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Roboto Condensed"/>
                <a:ea typeface="Roboto Condensed"/>
                <a:cs typeface="Roboto Condensed"/>
              </a:rPr>
              <a:t>Overview of the Property Tax Cycle</a:t>
            </a:r>
          </a:p>
        </p:txBody>
      </p:sp>
    </p:spTree>
    <p:extLst>
      <p:ext uri="{BB962C8B-B14F-4D97-AF65-F5344CB8AC3E}">
        <p14:creationId xmlns:p14="http://schemas.microsoft.com/office/powerpoint/2010/main" val="885497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A97BB61-C17C-7DB1-9BE3-B54950A5532F}"/>
              </a:ext>
            </a:extLst>
          </p:cNvPr>
          <p:cNvSpPr/>
          <p:nvPr/>
        </p:nvSpPr>
        <p:spPr>
          <a:xfrm>
            <a:off x="2921230" y="1907392"/>
            <a:ext cx="6400801" cy="4085393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3AFCFB9-A4F5-A967-C7A3-83ECD93FA132}"/>
              </a:ext>
            </a:extLst>
          </p:cNvPr>
          <p:cNvSpPr/>
          <p:nvPr/>
        </p:nvSpPr>
        <p:spPr>
          <a:xfrm>
            <a:off x="2921231" y="2812704"/>
            <a:ext cx="6400800" cy="1931819"/>
          </a:xfrm>
          <a:prstGeom prst="rect">
            <a:avLst/>
          </a:prstGeom>
          <a:solidFill>
            <a:srgbClr val="E5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295355-3FC3-3DA2-377A-57CF0C1C2BE4}"/>
              </a:ext>
            </a:extLst>
          </p:cNvPr>
          <p:cNvSpPr/>
          <p:nvPr/>
        </p:nvSpPr>
        <p:spPr>
          <a:xfrm>
            <a:off x="2921231" y="4744219"/>
            <a:ext cx="6400800" cy="124856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F796AE-F27E-D6AC-7C01-592D435F4C60}"/>
              </a:ext>
            </a:extLst>
          </p:cNvPr>
          <p:cNvSpPr txBox="1"/>
          <p:nvPr/>
        </p:nvSpPr>
        <p:spPr>
          <a:xfrm>
            <a:off x="6996361" y="3127785"/>
            <a:ext cx="2629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Assessment</a:t>
            </a:r>
          </a:p>
          <a:p>
            <a:r>
              <a:rPr lang="en-US" sz="3600" dirty="0"/>
              <a:t>&amp; Valuation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051EA6-E315-AD06-D12B-BBD0C33F3020}"/>
              </a:ext>
            </a:extLst>
          </p:cNvPr>
          <p:cNvSpPr txBox="1"/>
          <p:nvPr/>
        </p:nvSpPr>
        <p:spPr>
          <a:xfrm>
            <a:off x="6996361" y="4753904"/>
            <a:ext cx="2629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Budget</a:t>
            </a:r>
          </a:p>
          <a:p>
            <a:r>
              <a:rPr lang="en-US" sz="3600" dirty="0"/>
              <a:t>&amp; Levy</a:t>
            </a:r>
          </a:p>
        </p:txBody>
      </p:sp>
      <p:sp>
        <p:nvSpPr>
          <p:cNvPr id="18" name="Text Box 7">
            <a:extLst>
              <a:ext uri="{FF2B5EF4-FFF2-40B4-BE49-F238E27FC236}">
                <a16:creationId xmlns:a16="http://schemas.microsoft.com/office/drawing/2014/main" id="{BCA628F2-38B4-75E3-061B-4AF5A58AFFD1}"/>
              </a:ext>
            </a:extLst>
          </p:cNvPr>
          <p:cNvSpPr txBox="1"/>
          <p:nvPr/>
        </p:nvSpPr>
        <p:spPr>
          <a:xfrm rot="5400000">
            <a:off x="3566869" y="3725973"/>
            <a:ext cx="705167" cy="2992123"/>
          </a:xfrm>
          <a:prstGeom prst="rect">
            <a:avLst/>
          </a:prstGeom>
          <a:noFill/>
          <a:ln>
            <a:noFill/>
          </a:ln>
        </p:spPr>
        <p:txBody>
          <a:bodyPr rot="0" spcFirstLastPara="0" vert="vert270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51435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ln>
                  <a:noFill/>
                </a:ln>
                <a:solidFill>
                  <a:srgbClr val="7030A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Tax Rate</a:t>
            </a:r>
            <a:endParaRPr lang="en-US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56D8E01-8441-5448-8E6C-2EDF909205AB}"/>
              </a:ext>
            </a:extLst>
          </p:cNvPr>
          <p:cNvSpPr/>
          <p:nvPr/>
        </p:nvSpPr>
        <p:spPr>
          <a:xfrm>
            <a:off x="2921231" y="1907392"/>
            <a:ext cx="6400800" cy="91524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B9FD7EB-EBC7-CD26-A38C-D799178EAB34}"/>
              </a:ext>
            </a:extLst>
          </p:cNvPr>
          <p:cNvSpPr txBox="1"/>
          <p:nvPr/>
        </p:nvSpPr>
        <p:spPr>
          <a:xfrm>
            <a:off x="2062948" y="2844898"/>
            <a:ext cx="5112693" cy="847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b="1" dirty="0">
                <a:ln>
                  <a:noFill/>
                </a:ln>
                <a:solidFill>
                  <a:srgbClr val="FF99FF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Assessed Value</a:t>
            </a:r>
            <a:endParaRPr lang="en-US" sz="4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 Box 3">
            <a:extLst>
              <a:ext uri="{FF2B5EF4-FFF2-40B4-BE49-F238E27FC236}">
                <a16:creationId xmlns:a16="http://schemas.microsoft.com/office/drawing/2014/main" id="{58B95965-AE7F-7B37-460A-871C43D5D2BB}"/>
              </a:ext>
            </a:extLst>
          </p:cNvPr>
          <p:cNvSpPr txBox="1"/>
          <p:nvPr/>
        </p:nvSpPr>
        <p:spPr>
          <a:xfrm rot="5400000">
            <a:off x="3648369" y="2345599"/>
            <a:ext cx="1143220" cy="3593177"/>
          </a:xfrm>
          <a:prstGeom prst="rect">
            <a:avLst/>
          </a:prstGeom>
          <a:noFill/>
          <a:ln>
            <a:noFill/>
          </a:ln>
        </p:spPr>
        <p:txBody>
          <a:bodyPr rot="0" spcFirstLastPara="0" vert="vert270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51435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b="1" dirty="0">
                <a:ln>
                  <a:noFill/>
                </a:ln>
                <a:solidFill>
                  <a:srgbClr val="FF9966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Exemptions</a:t>
            </a:r>
            <a:endParaRPr lang="en-US" sz="4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06E58F1-8D9F-28C9-781B-57EEDEEF281E}"/>
              </a:ext>
            </a:extLst>
          </p:cNvPr>
          <p:cNvCxnSpPr/>
          <p:nvPr/>
        </p:nvCxnSpPr>
        <p:spPr>
          <a:xfrm>
            <a:off x="6996361" y="1907392"/>
            <a:ext cx="0" cy="408539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6955316-D78F-D0A3-EF1C-812E9E40919F}"/>
              </a:ext>
            </a:extLst>
          </p:cNvPr>
          <p:cNvSpPr txBox="1"/>
          <p:nvPr/>
        </p:nvSpPr>
        <p:spPr>
          <a:xfrm>
            <a:off x="7020518" y="2115364"/>
            <a:ext cx="2605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Part of Tax Cycle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68D54F3-47BC-AE99-29A4-2087E973BAE6}"/>
              </a:ext>
            </a:extLst>
          </p:cNvPr>
          <p:cNvSpPr txBox="1"/>
          <p:nvPr/>
        </p:nvSpPr>
        <p:spPr>
          <a:xfrm>
            <a:off x="3656171" y="2135315"/>
            <a:ext cx="2605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Part of Bill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2601070-0386-0417-0246-08577D109818}"/>
              </a:ext>
            </a:extLst>
          </p:cNvPr>
          <p:cNvSpPr txBox="1">
            <a:spLocks/>
          </p:cNvSpPr>
          <p:nvPr/>
        </p:nvSpPr>
        <p:spPr>
          <a:xfrm>
            <a:off x="441960" y="13144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Roboto Condensed"/>
                <a:ea typeface="Roboto Condensed"/>
                <a:cs typeface="Roboto Condensed"/>
              </a:rPr>
              <a:t>Overview of the Property Tax Cycle</a:t>
            </a:r>
          </a:p>
        </p:txBody>
      </p:sp>
    </p:spTree>
    <p:extLst>
      <p:ext uri="{BB962C8B-B14F-4D97-AF65-F5344CB8AC3E}">
        <p14:creationId xmlns:p14="http://schemas.microsoft.com/office/powerpoint/2010/main" val="398791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57314-755C-96AA-E1F1-60335F951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960" y="13144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Roboto Condensed"/>
                <a:ea typeface="Roboto Condensed"/>
                <a:cs typeface="Roboto Condensed"/>
              </a:rPr>
              <a:t>Overview</a:t>
            </a: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 Condensed"/>
                <a:ea typeface="Roboto Condensed"/>
                <a:cs typeface="Roboto Condensed"/>
              </a:rPr>
              <a:t> of the Property Tax Cycle</a:t>
            </a:r>
            <a:endParaRPr lang="en-US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Picture 4" descr="Timeline&#10;&#10;Description automatically generated">
            <a:extLst>
              <a:ext uri="{FF2B5EF4-FFF2-40B4-BE49-F238E27FC236}">
                <a16:creationId xmlns:a16="http://schemas.microsoft.com/office/drawing/2014/main" id="{DEB24C29-08A9-CCC8-B6A4-18F7171E2F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8400" y="2172494"/>
            <a:ext cx="7315200" cy="36576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1086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57314-755C-96AA-E1F1-60335F951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960" y="13144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Roboto Condensed"/>
                <a:ea typeface="Roboto Condensed"/>
                <a:cs typeface="Roboto Condensed"/>
              </a:rPr>
              <a:t>Overview</a:t>
            </a: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 Condensed"/>
                <a:ea typeface="Roboto Condensed"/>
                <a:cs typeface="Roboto Condensed"/>
              </a:rPr>
              <a:t> of the Property Tax Cycle</a:t>
            </a:r>
            <a:endParaRPr lang="en-US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7" name="Budget-Tax Levy Cycle">
            <a:hlinkClick r:id="" action="ppaction://media"/>
            <a:extLst>
              <a:ext uri="{FF2B5EF4-FFF2-40B4-BE49-F238E27FC236}">
                <a16:creationId xmlns:a16="http://schemas.microsoft.com/office/drawing/2014/main" id="{AD52777C-D96C-F956-14F7-85C07B4E64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2708" b="13514"/>
          <a:stretch/>
        </p:blipFill>
        <p:spPr>
          <a:xfrm>
            <a:off x="1843086" y="1688256"/>
            <a:ext cx="8505827" cy="470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959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2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72BCD82-7127-4F0E-8DFE-34C1D74F0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8983" y="1343818"/>
            <a:ext cx="4134034" cy="54101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82EDFB9-21CA-E011-7AC0-91E0635F8390}"/>
              </a:ext>
            </a:extLst>
          </p:cNvPr>
          <p:cNvSpPr txBox="1">
            <a:spLocks/>
          </p:cNvSpPr>
          <p:nvPr/>
        </p:nvSpPr>
        <p:spPr>
          <a:xfrm>
            <a:off x="441960" y="13144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Roboto Condensed"/>
                <a:ea typeface="Roboto Condensed"/>
                <a:cs typeface="Roboto Condensed"/>
              </a:rPr>
              <a:t>Overview of the Tax Bill</a:t>
            </a:r>
          </a:p>
        </p:txBody>
      </p:sp>
    </p:spTree>
    <p:extLst>
      <p:ext uri="{BB962C8B-B14F-4D97-AF65-F5344CB8AC3E}">
        <p14:creationId xmlns:p14="http://schemas.microsoft.com/office/powerpoint/2010/main" val="26570052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372413e-dadc-42f5-a678-5f48deb7922d">
      <Terms xmlns="http://schemas.microsoft.com/office/infopath/2007/PartnerControls"/>
    </lcf76f155ced4ddcb4097134ff3c332f>
    <TaxCatchAll xmlns="73babbb5-1489-4229-9daa-440460e6010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F78B309DE8E044AFB61734FC4B5D1D" ma:contentTypeVersion="15" ma:contentTypeDescription="Create a new document." ma:contentTypeScope="" ma:versionID="c919114c0b9692f6c79951c2a0bfe47f">
  <xsd:schema xmlns:xsd="http://www.w3.org/2001/XMLSchema" xmlns:xs="http://www.w3.org/2001/XMLSchema" xmlns:p="http://schemas.microsoft.com/office/2006/metadata/properties" xmlns:ns2="0372413e-dadc-42f5-a678-5f48deb7922d" xmlns:ns3="73babbb5-1489-4229-9daa-440460e60103" targetNamespace="http://schemas.microsoft.com/office/2006/metadata/properties" ma:root="true" ma:fieldsID="6cdd305a44be34273c79381b4d3fe9b9" ns2:_="" ns3:_="">
    <xsd:import namespace="0372413e-dadc-42f5-a678-5f48deb7922d"/>
    <xsd:import namespace="73babbb5-1489-4229-9daa-440460e6010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72413e-dadc-42f5-a678-5f48deb7922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e2e94fc8-ef67-43f7-b220-bc2674b03cc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babbb5-1489-4229-9daa-440460e60103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d42edf8c-9b7b-4985-9ed3-53b6c5bdcfcb}" ma:internalName="TaxCatchAll" ma:showField="CatchAllData" ma:web="73babbb5-1489-4229-9daa-440460e6010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A79F928-35C2-42BE-886F-CCBEB64B414B}">
  <ds:schemaRefs>
    <ds:schemaRef ds:uri="http://schemas.microsoft.com/office/2006/metadata/properties"/>
    <ds:schemaRef ds:uri="http://schemas.microsoft.com/office/infopath/2007/PartnerControls"/>
    <ds:schemaRef ds:uri="0372413e-dadc-42f5-a678-5f48deb7922d"/>
    <ds:schemaRef ds:uri="73babbb5-1489-4229-9daa-440460e60103"/>
  </ds:schemaRefs>
</ds:datastoreItem>
</file>

<file path=customXml/itemProps2.xml><?xml version="1.0" encoding="utf-8"?>
<ds:datastoreItem xmlns:ds="http://schemas.openxmlformats.org/officeDocument/2006/customXml" ds:itemID="{68FF85AD-0B67-4030-801A-C3624387566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ED52CFD-5110-4104-9183-56398D1F9C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372413e-dadc-42f5-a678-5f48deb7922d"/>
    <ds:schemaRef ds:uri="73babbb5-1489-4229-9daa-440460e6010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4655</TotalTime>
  <Words>391</Words>
  <Application>Microsoft Office PowerPoint</Application>
  <PresentationFormat>Widescreen</PresentationFormat>
  <Paragraphs>77</Paragraphs>
  <Slides>17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Helvetica Neue</vt:lpstr>
      <vt:lpstr>Roboto</vt:lpstr>
      <vt:lpstr>Roboto Condensed</vt:lpstr>
      <vt:lpstr>Times New Roman</vt:lpstr>
      <vt:lpstr>Wingdings</vt:lpstr>
      <vt:lpstr>Office Theme</vt:lpstr>
      <vt:lpstr>Understanding your Property Assessment &amp; Taxes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Overview of the Property Tax Cycle</vt:lpstr>
      <vt:lpstr>Overview of the Property Tax Cycle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Barnett</dc:creator>
  <cp:lastModifiedBy>Charlie Mullin</cp:lastModifiedBy>
  <cp:revision>72</cp:revision>
  <dcterms:created xsi:type="dcterms:W3CDTF">2020-01-10T02:19:17Z</dcterms:created>
  <dcterms:modified xsi:type="dcterms:W3CDTF">2024-08-23T16:30:12Z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0x0101004DF78B309DE8E044AFB61734FC4B5D1D</vt:lpwstr>
  </property>
</Properties>
</file>